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4" r:id="rId3"/>
    <p:sldId id="257" r:id="rId4"/>
    <p:sldId id="258" r:id="rId5"/>
    <p:sldId id="259" r:id="rId6"/>
    <p:sldId id="276" r:id="rId7"/>
    <p:sldId id="272" r:id="rId8"/>
    <p:sldId id="264" r:id="rId9"/>
    <p:sldId id="261" r:id="rId10"/>
    <p:sldId id="266" r:id="rId11"/>
    <p:sldId id="263" r:id="rId12"/>
    <p:sldId id="262" r:id="rId13"/>
    <p:sldId id="256" r:id="rId14"/>
    <p:sldId id="267" r:id="rId15"/>
    <p:sldId id="268" r:id="rId16"/>
    <p:sldId id="269" r:id="rId17"/>
    <p:sldId id="270" r:id="rId18"/>
    <p:sldId id="271" r:id="rId19"/>
    <p:sldId id="275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8E54-C021-48B0-817F-B7B70C913972}" type="datetimeFigureOut">
              <a:rPr lang="fr-FR" smtClean="0"/>
              <a:t>05/06/2018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3A5D6-58B3-4F54-AA62-8C2F83E80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59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3A5D6-58B3-4F54-AA62-8C2F83E809A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34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84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4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35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61743" y="1093737"/>
            <a:ext cx="8457349" cy="5126086"/>
          </a:xfrm>
          <a:prstGeom prst="rect">
            <a:avLst/>
          </a:prstGeom>
        </p:spPr>
        <p:txBody>
          <a:bodyPr lIns="0" tIns="0" rIns="0" bIns="0" anchor="ctr"/>
          <a:lstStyle>
            <a:lvl1pPr marL="310881" indent="-310881" algn="ctr">
              <a:defRPr/>
            </a:lvl1pPr>
          </a:lstStyle>
          <a:p>
            <a:pPr marL="342720" indent="-342720" algn="ctr"/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95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61743" y="1093737"/>
            <a:ext cx="8457349" cy="5126086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ZoneTexte 3"/>
          <p:cNvSpPr txBox="1"/>
          <p:nvPr userDrawn="1"/>
        </p:nvSpPr>
        <p:spPr>
          <a:xfrm>
            <a:off x="195728" y="6606714"/>
            <a:ext cx="2171126" cy="252960"/>
          </a:xfrm>
          <a:prstGeom prst="rect">
            <a:avLst/>
          </a:prstGeom>
          <a:noFill/>
        </p:spPr>
        <p:txBody>
          <a:bodyPr wrap="none" lIns="82877" tIns="41437" rIns="82877" bIns="41437" rtlCol="0">
            <a:spAutoFit/>
          </a:bodyPr>
          <a:lstStyle/>
          <a:p>
            <a:pPr defTabSz="828775"/>
            <a:r>
              <a:rPr lang="fr-FR" sz="1100" dirty="0" smtClean="0">
                <a:solidFill>
                  <a:prstClr val="black"/>
                </a:solidFill>
              </a:rPr>
              <a:t>B. Cordier  CIO </a:t>
            </a:r>
            <a:r>
              <a:rPr lang="fr-FR" sz="1100" dirty="0" err="1" smtClean="0">
                <a:solidFill>
                  <a:prstClr val="black"/>
                </a:solidFill>
              </a:rPr>
              <a:t>November</a:t>
            </a:r>
            <a:r>
              <a:rPr lang="fr-FR" sz="1100" dirty="0" smtClean="0">
                <a:solidFill>
                  <a:prstClr val="black"/>
                </a:solidFill>
              </a:rPr>
              <a:t> 2016</a:t>
            </a:r>
            <a:endParaRPr lang="fr-FR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1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61743" y="1093737"/>
            <a:ext cx="4126954" cy="5126086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795404" y="1093737"/>
            <a:ext cx="4126954" cy="5126086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9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38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90304" y="66624"/>
            <a:ext cx="8504372" cy="3034959"/>
          </a:xfrm>
          <a:prstGeom prst="rect">
            <a:avLst/>
          </a:prstGeom>
        </p:spPr>
        <p:txBody>
          <a:bodyPr lIns="0" tIns="0" rIns="0" bIns="0" anchor="ctr"/>
          <a:lstStyle>
            <a:lvl1pPr marL="310881" indent="-310881" algn="ctr">
              <a:defRPr/>
            </a:lvl1pPr>
          </a:lstStyle>
          <a:p>
            <a:pPr marL="342720" indent="-342720" algn="ctr"/>
            <a:endParaRPr lang="en-US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8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61743" y="1093736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1743" y="3771082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95404" y="1093737"/>
            <a:ext cx="4126954" cy="5126086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016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61743" y="1093737"/>
            <a:ext cx="4126954" cy="5126086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95404" y="1093736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795404" y="3771082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90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18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61743" y="1093736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795404" y="1093736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1743" y="3771082"/>
            <a:ext cx="8457349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73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61743" y="1093736"/>
            <a:ext cx="8457349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1743" y="3771082"/>
            <a:ext cx="8457349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36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61743" y="1093736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95404" y="1093736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795404" y="3771082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1743" y="3771082"/>
            <a:ext cx="4126954" cy="2444819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05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endParaRPr lang="en-US" sz="2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61743" y="1093737"/>
            <a:ext cx="8457349" cy="5126086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1743" y="1093737"/>
            <a:ext cx="8457349" cy="5126086"/>
          </a:xfrm>
          <a:prstGeom prst="rect">
            <a:avLst/>
          </a:prstGeom>
        </p:spPr>
        <p:txBody>
          <a:bodyPr lIns="0" tIns="42419" rIns="0" bIns="42419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age 77"/>
          <p:cNvPicPr/>
          <p:nvPr/>
        </p:nvPicPr>
        <p:blipFill>
          <a:blip r:embed="rId2" cstate="print"/>
          <a:stretch/>
        </p:blipFill>
        <p:spPr>
          <a:xfrm>
            <a:off x="1478297" y="1093737"/>
            <a:ext cx="6423915" cy="5126086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/>
          <p:nvPr/>
        </p:nvPicPr>
        <p:blipFill>
          <a:blip r:embed="rId2" cstate="print"/>
          <a:stretch/>
        </p:blipFill>
        <p:spPr>
          <a:xfrm>
            <a:off x="1478297" y="1093737"/>
            <a:ext cx="6423915" cy="51260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8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23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46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84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93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9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6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9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4BFD-F228-486D-8A9F-58A8EBADA31B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731B-1814-4BFD-949B-4B0D694447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9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90304" y="66624"/>
            <a:ext cx="8504372" cy="654477"/>
          </a:xfrm>
          <a:prstGeom prst="rect">
            <a:avLst/>
          </a:prstGeom>
        </p:spPr>
        <p:txBody>
          <a:bodyPr lIns="81573" tIns="42419" rIns="81573" bIns="42419" anchor="ctr"/>
          <a:lstStyle/>
          <a:p>
            <a:pPr algn="ctr"/>
            <a:r>
              <a:rPr lang="en-US" sz="2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61743" y="1093737"/>
            <a:ext cx="8457349" cy="5126086"/>
          </a:xfrm>
          <a:prstGeom prst="rect">
            <a:avLst/>
          </a:prstGeom>
        </p:spPr>
        <p:txBody>
          <a:bodyPr lIns="0" tIns="42419" rIns="0" bIns="42419"/>
          <a:lstStyle/>
          <a:p>
            <a:pPr marL="11160" indent="-11160">
              <a:buClr>
                <a:srgbClr val="000000"/>
              </a:buClr>
              <a:buSzPct val="90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11094" lvl="1" indent="-10115">
              <a:buClr>
                <a:srgbClr val="000000"/>
              </a:buClr>
              <a:buSzPct val="90000"/>
              <a:buFont typeface="DejaVu Sans"/>
              <a:buChar char="−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854" lvl="2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729257" lvl="3" indent="-20686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1861808" lvl="4" indent="-20686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1861808" lvl="5" indent="-20686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1861808" lvl="6" indent="-20686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  <a:p>
            <a:pPr marL="1861808" lvl="7" indent="-20686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Eighth Outline Level</a:t>
            </a:r>
          </a:p>
          <a:p>
            <a:pPr marL="1861808" lvl="8" indent="-206868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Ninth Outline Level</a:t>
            </a:r>
          </a:p>
        </p:txBody>
      </p:sp>
      <p:sp>
        <p:nvSpPr>
          <p:cNvPr id="41" name="CustomShape 3"/>
          <p:cNvSpPr/>
          <p:nvPr/>
        </p:nvSpPr>
        <p:spPr>
          <a:xfrm>
            <a:off x="3123789" y="6401079"/>
            <a:ext cx="2895856" cy="36512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4"/>
          <p:cNvSpPr/>
          <p:nvPr/>
        </p:nvSpPr>
        <p:spPr>
          <a:xfrm>
            <a:off x="124089" y="798180"/>
            <a:ext cx="8712059" cy="653"/>
          </a:xfrm>
          <a:prstGeom prst="line">
            <a:avLst/>
          </a:prstGeom>
          <a:ln w="27360">
            <a:solidFill>
              <a:srgbClr val="000000"/>
            </a:solidFill>
            <a:round/>
            <a:headEnd type="diamond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Image 43"/>
          <p:cNvPicPr/>
          <p:nvPr/>
        </p:nvPicPr>
        <p:blipFill>
          <a:blip r:embed="rId14" cstate="print"/>
          <a:stretch/>
        </p:blipFill>
        <p:spPr>
          <a:xfrm>
            <a:off x="7879683" y="106473"/>
            <a:ext cx="925773" cy="5182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26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>
      <a:lvl1pPr marL="10123" indent="-10123">
        <a:buClr>
          <a:srgbClr val="000000"/>
        </a:buClr>
        <a:buSzPct val="90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google.fr/url?sa=i&amp;source=images&amp;cd=&amp;cad=rja&amp;uact=8&amp;ved=2ahUKEwivoZj9nrXbAhWBuRQKHX0FCqUQjRx6BAgBEAU&amp;url=https://www.lsst.org/gallery/logos&amp;psig=AOvVaw3Rm-rr8RteUXd_Q9M28uLu&amp;ust=15280378554792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9273" y="1700808"/>
            <a:ext cx="7772400" cy="1470025"/>
          </a:xfrm>
        </p:spPr>
        <p:txBody>
          <a:bodyPr/>
          <a:lstStyle/>
          <a:p>
            <a:r>
              <a:rPr lang="fr-FR" dirty="0" smtClean="0"/>
              <a:t>Suivre </a:t>
            </a:r>
            <a:r>
              <a:rPr lang="fr-FR" dirty="0"/>
              <a:t>un faible nombre d’alertes, comment les filtrer?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/>
          <a:p>
            <a:r>
              <a:rPr lang="fr-FR" dirty="0" smtClean="0"/>
              <a:t>Introduction au problème avec le cas LSST-&gt;SVOM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5194066"/>
            <a:ext cx="3410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B. Cordier</a:t>
            </a:r>
          </a:p>
          <a:p>
            <a:r>
              <a:rPr lang="fr-FR" dirty="0" smtClean="0"/>
              <a:t>CEA-Département d’astrophysique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Montpellier, TS2020, juin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3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047369" cy="584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ésultat de recherche d'images pour &quot;lsst logo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8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3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6975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ésultat de recherche d'images pour &quot;lsst logo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0337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9" y="764704"/>
            <a:ext cx="7525826" cy="52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62"/>
          <a:stretch/>
        </p:blipFill>
        <p:spPr bwMode="auto">
          <a:xfrm>
            <a:off x="827584" y="764704"/>
            <a:ext cx="7122886" cy="329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4924" y="2517573"/>
            <a:ext cx="396044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19672" y="3261720"/>
            <a:ext cx="396044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465313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SVOM, need to develop an additional filter optimized in relation to the sources of interest</a:t>
            </a:r>
            <a:endParaRPr lang="fr-FR" sz="2400" dirty="0"/>
          </a:p>
        </p:txBody>
      </p:sp>
      <p:pic>
        <p:nvPicPr>
          <p:cNvPr id="10" name="Picture 6" descr="Résultat de recherche d'images pour &quot;lsst logo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8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7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54296" cy="56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7714" y="261527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Example</a:t>
            </a:r>
            <a:r>
              <a:rPr lang="fr-FR" sz="3200" dirty="0" smtClean="0"/>
              <a:t> of a </a:t>
            </a:r>
            <a:r>
              <a:rPr lang="fr-FR" sz="3200" dirty="0" err="1" smtClean="0"/>
              <a:t>filter</a:t>
            </a:r>
            <a:r>
              <a:rPr lang="fr-FR" sz="3200" dirty="0" smtClean="0"/>
              <a:t>: </a:t>
            </a:r>
            <a:endParaRPr lang="fr-FR" sz="3200" dirty="0"/>
          </a:p>
        </p:txBody>
      </p:sp>
      <p:pic>
        <p:nvPicPr>
          <p:cNvPr id="6" name="Picture 6" descr="Résultat de recherche d'images pour &quot;lsst logo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06" y="160338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7239316" y="501701"/>
            <a:ext cx="527440" cy="190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7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319517" y="980728"/>
            <a:ext cx="7447239" cy="5488473"/>
            <a:chOff x="755576" y="908720"/>
            <a:chExt cx="7447239" cy="5488473"/>
          </a:xfrm>
        </p:grpSpPr>
        <p:grpSp>
          <p:nvGrpSpPr>
            <p:cNvPr id="6" name="Groupe 5"/>
            <p:cNvGrpSpPr/>
            <p:nvPr/>
          </p:nvGrpSpPr>
          <p:grpSpPr>
            <a:xfrm>
              <a:off x="755576" y="908720"/>
              <a:ext cx="7447239" cy="5488473"/>
              <a:chOff x="678220" y="116632"/>
              <a:chExt cx="8474832" cy="6568593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1" t="13130" r="43725" b="5015"/>
              <a:stretch/>
            </p:blipFill>
            <p:spPr bwMode="auto">
              <a:xfrm>
                <a:off x="678220" y="116632"/>
                <a:ext cx="6414060" cy="6568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840684" y="2915477"/>
                <a:ext cx="3312368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dirty="0" smtClean="0"/>
                  <a:t>Sur Une dizaine </a:t>
                </a:r>
                <a:endParaRPr lang="fr-FR" dirty="0"/>
              </a:p>
            </p:txBody>
          </p:sp>
        </p:grpSp>
        <p:cxnSp>
          <p:nvCxnSpPr>
            <p:cNvPr id="8" name="Connecteur droit avec flèche 7"/>
            <p:cNvCxnSpPr/>
            <p:nvPr/>
          </p:nvCxnSpPr>
          <p:spPr>
            <a:xfrm>
              <a:off x="2843808" y="2060848"/>
              <a:ext cx="0" cy="2088232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3203848" y="2060848"/>
              <a:ext cx="0" cy="144016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3495493" y="2060848"/>
              <a:ext cx="0" cy="151216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4773608" y="3251592"/>
            <a:ext cx="4370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over a dozen days two/three detections in different bands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Identify if the source is still increasing or already decreasing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If the source is of interest, and detectable, the GFTs are triggered 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260917" y="1735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16946" y="1735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921497" y="17587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20" name="Picture 6" descr="Résultat de recherche d'images pour &quot;lsst logo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62" y="240853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  <p:sp>
        <p:nvSpPr>
          <p:cNvPr id="19" name="Flèche droite 18"/>
          <p:cNvSpPr/>
          <p:nvPr/>
        </p:nvSpPr>
        <p:spPr>
          <a:xfrm>
            <a:off x="7239316" y="553914"/>
            <a:ext cx="527440" cy="190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67714" y="261527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Example</a:t>
            </a:r>
            <a:r>
              <a:rPr lang="fr-FR" sz="3200" dirty="0" smtClean="0"/>
              <a:t> of a </a:t>
            </a:r>
            <a:r>
              <a:rPr lang="fr-FR" sz="3200" dirty="0" err="1" smtClean="0"/>
              <a:t>filter</a:t>
            </a:r>
            <a:r>
              <a:rPr lang="fr-FR" sz="3200" dirty="0" smtClean="0"/>
              <a:t>: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1738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968944" cy="439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03725" y="1060457"/>
            <a:ext cx="844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peut essayer d’estimer la luminosité en X à partir de la luminosité détectée en visible</a:t>
            </a:r>
            <a:endParaRPr lang="fr-FR" dirty="0"/>
          </a:p>
        </p:txBody>
      </p:sp>
      <p:sp>
        <p:nvSpPr>
          <p:cNvPr id="7" name="Flèche courbée vers le haut 6"/>
          <p:cNvSpPr/>
          <p:nvPr/>
        </p:nvSpPr>
        <p:spPr>
          <a:xfrm flipH="1">
            <a:off x="3758227" y="5084821"/>
            <a:ext cx="1512168" cy="6486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7714" y="261527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Example</a:t>
            </a:r>
            <a:r>
              <a:rPr lang="fr-FR" sz="3200" dirty="0" smtClean="0"/>
              <a:t> of a </a:t>
            </a:r>
            <a:r>
              <a:rPr lang="fr-FR" sz="3200" dirty="0" err="1" smtClean="0"/>
              <a:t>filter</a:t>
            </a:r>
            <a:r>
              <a:rPr lang="fr-FR" sz="3200" dirty="0" smtClean="0"/>
              <a:t>: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96971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3460" y="1700808"/>
            <a:ext cx="9060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Derrière un </a:t>
            </a:r>
            <a:r>
              <a:rPr lang="fr-FR" dirty="0" err="1" smtClean="0"/>
              <a:t>external</a:t>
            </a:r>
            <a:r>
              <a:rPr lang="fr-FR" dirty="0" smtClean="0"/>
              <a:t> broker (UK?) une fois les astéroïdes et les étoiles variables supprimées, on rajoute une couche de filtre optimisée par rapport à : 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La luminosité de la source dans Les </a:t>
            </a:r>
            <a:r>
              <a:rPr lang="fr-FR" dirty="0" smtClean="0"/>
              <a:t>bandes GRI </a:t>
            </a:r>
            <a:r>
              <a:rPr lang="fr-FR" dirty="0" smtClean="0"/>
              <a:t>(VT &amp; GFT) chinois + </a:t>
            </a:r>
            <a:r>
              <a:rPr lang="fr-FR" dirty="0" smtClean="0"/>
              <a:t>ZY pour le GFT français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visibilité de la source (nos GFTS sont situés dans l’hémisphère nord)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L’historique de la source sur 6 mois (comportement conforme </a:t>
            </a:r>
            <a:r>
              <a:rPr lang="fr-FR" dirty="0"/>
              <a:t>à nos objets </a:t>
            </a:r>
            <a:r>
              <a:rPr lang="fr-FR" dirty="0" smtClean="0"/>
              <a:t>d’intérêt)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En tenant compte de la </a:t>
            </a:r>
            <a:r>
              <a:rPr lang="fr-FR" dirty="0" smtClean="0"/>
              <a:t>sensibilité </a:t>
            </a:r>
            <a:r>
              <a:rPr lang="fr-FR" dirty="0" smtClean="0"/>
              <a:t>de nos </a:t>
            </a:r>
            <a:r>
              <a:rPr lang="fr-FR" dirty="0" smtClean="0"/>
              <a:t>instruments </a:t>
            </a:r>
            <a:r>
              <a:rPr lang="fr-FR" dirty="0" err="1" smtClean="0"/>
              <a:t>GFTs</a:t>
            </a:r>
            <a:r>
              <a:rPr lang="fr-FR" dirty="0" smtClean="0"/>
              <a:t>, VT </a:t>
            </a:r>
            <a:r>
              <a:rPr lang="fr-FR" dirty="0" smtClean="0"/>
              <a:t>on évalue la probabilité de détecter la source  dans le visible et NIR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On essaye d’estimer la probabilité de détection de la source en X par MXT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O</a:t>
            </a:r>
            <a:r>
              <a:rPr lang="fr-FR" dirty="0" smtClean="0"/>
              <a:t>n évalue, le </a:t>
            </a:r>
            <a:r>
              <a:rPr lang="fr-FR" dirty="0" smtClean="0"/>
              <a:t>compromis décroissance de la source </a:t>
            </a:r>
            <a:r>
              <a:rPr lang="fr-FR" dirty="0"/>
              <a:t>/</a:t>
            </a:r>
            <a:r>
              <a:rPr lang="fr-FR" dirty="0" smtClean="0"/>
              <a:t>délais </a:t>
            </a:r>
            <a:r>
              <a:rPr lang="fr-FR" dirty="0" smtClean="0"/>
              <a:t>de reprogrammation du </a:t>
            </a:r>
            <a:r>
              <a:rPr lang="fr-FR" dirty="0" smtClean="0"/>
              <a:t>satellite,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342900" indent="-342900">
              <a:buAutoNum type="arabicPlain" startAt="2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3" name="Picture 6" descr="Résultat de recherche d'images pour &quot;lsst logo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62" y="240853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7239316" y="553914"/>
            <a:ext cx="527440" cy="190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228332" y="881616"/>
            <a:ext cx="477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Grand Principe du filtrage (TBC)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8491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908720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Hypothèse 2 </a:t>
            </a:r>
            <a:r>
              <a:rPr lang="fr-FR" dirty="0" err="1" smtClean="0"/>
              <a:t>GFTs</a:t>
            </a:r>
            <a:endParaRPr lang="fr-FR" dirty="0"/>
          </a:p>
          <a:p>
            <a:r>
              <a:rPr lang="fr-FR" dirty="0"/>
              <a:t>-</a:t>
            </a:r>
            <a:r>
              <a:rPr lang="fr-FR" dirty="0" smtClean="0"/>
              <a:t>F-GFT au Mexique</a:t>
            </a:r>
          </a:p>
          <a:p>
            <a:r>
              <a:rPr lang="fr-FR" dirty="0" smtClean="0"/>
              <a:t>-C-GFT en Mandchourie</a:t>
            </a:r>
          </a:p>
          <a:p>
            <a:r>
              <a:rPr lang="fr-FR" dirty="0" smtClean="0"/>
              <a:t>Segment spatial SVOM (MXT,VT) reprogrammable en 48h </a:t>
            </a:r>
          </a:p>
          <a:p>
            <a:endParaRPr lang="fr-FR" dirty="0" smtClean="0"/>
          </a:p>
          <a:p>
            <a:r>
              <a:rPr lang="fr-FR" dirty="0" smtClean="0"/>
              <a:t>Stratégie </a:t>
            </a:r>
            <a:r>
              <a:rPr lang="fr-FR" dirty="0"/>
              <a:t>en deux </a:t>
            </a:r>
            <a:r>
              <a:rPr lang="fr-FR" dirty="0" smtClean="0"/>
              <a:t>temps (TBC)</a:t>
            </a:r>
            <a:endParaRPr lang="fr-FR" dirty="0"/>
          </a:p>
          <a:p>
            <a:endParaRPr lang="fr-FR" dirty="0"/>
          </a:p>
          <a:p>
            <a:r>
              <a:rPr lang="fr-FR" dirty="0"/>
              <a:t>1  On filtre en fonction de la magnitude = f(bande) et de la visibilité de la source</a:t>
            </a:r>
          </a:p>
          <a:p>
            <a:pPr marL="342900" indent="-342900">
              <a:buAutoNum type="arabicPlain" startAt="2"/>
            </a:pPr>
            <a:r>
              <a:rPr lang="fr-FR" dirty="0"/>
              <a:t>On déclenche une </a:t>
            </a:r>
            <a:r>
              <a:rPr lang="fr-FR" dirty="0" err="1"/>
              <a:t>ToO</a:t>
            </a:r>
            <a:r>
              <a:rPr lang="fr-FR" dirty="0"/>
              <a:t> sur les </a:t>
            </a:r>
            <a:r>
              <a:rPr lang="fr-FR" dirty="0" err="1"/>
              <a:t>GFTs</a:t>
            </a:r>
            <a:r>
              <a:rPr lang="fr-FR" dirty="0"/>
              <a:t> (Une pause de 5min? 10 par nuit max ? Combien de temps après le trigger LSST, immédiatement pour le GFT-F, des que la source est visible pour le GFT-C? Une seule pause?</a:t>
            </a:r>
          </a:p>
          <a:p>
            <a:pPr marL="342900" indent="-342900">
              <a:buAutoNum type="arabicPlain" startAt="2"/>
            </a:pPr>
            <a:r>
              <a:rPr lang="fr-FR" dirty="0"/>
              <a:t>En fonction de la détection de la source par le GFT (on estime la probabilité de détecter la source après 48 H avec le VT, en cas de suspicion de GRB on estime le flux dans le MXT après 48 H.</a:t>
            </a:r>
          </a:p>
          <a:p>
            <a:pPr marL="342900" indent="-342900">
              <a:buAutoNum type="arabicPlain" startAt="2"/>
            </a:pPr>
            <a:r>
              <a:rPr lang="fr-FR" dirty="0"/>
              <a:t>On calcule un facteur de mérite et on prend la décision de programmer une </a:t>
            </a:r>
            <a:r>
              <a:rPr lang="fr-FR" dirty="0" err="1"/>
              <a:t>ToO</a:t>
            </a:r>
            <a:r>
              <a:rPr lang="fr-FR" dirty="0"/>
              <a:t> pour le segment spatial</a:t>
            </a:r>
          </a:p>
          <a:p>
            <a:pPr marL="342900" indent="-342900">
              <a:buAutoNum type="arabicPlain" startAt="2"/>
            </a:pPr>
            <a:r>
              <a:rPr lang="fr-FR" dirty="0"/>
              <a:t>Si la Source est détectée par le VT/MXT on peut la reprogrammer  pour construire sa courbe de lumière</a:t>
            </a:r>
          </a:p>
        </p:txBody>
      </p:sp>
      <p:pic>
        <p:nvPicPr>
          <p:cNvPr id="5" name="Picture 6" descr="Résultat de recherche d'images pour &quot;lsst logo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62" y="240853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7239316" y="553914"/>
            <a:ext cx="527440" cy="190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41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55162" cy="52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11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14438"/>
            <a:ext cx="86772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980638"/>
            <a:ext cx="747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multi wave-</a:t>
            </a:r>
            <a:r>
              <a:rPr lang="en-US" dirty="0" err="1"/>
              <a:t>lenght</a:t>
            </a:r>
            <a:r>
              <a:rPr lang="en-US" dirty="0"/>
              <a:t> mission with space based and ground based instruments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93771"/>
            <a:ext cx="7705103" cy="57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5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Evolution of the </a:t>
            </a:r>
            <a:r>
              <a:rPr lang="fr-FR" sz="3600" dirty="0" err="1" smtClean="0"/>
              <a:t>scientific</a:t>
            </a:r>
            <a:r>
              <a:rPr lang="fr-FR" sz="3600" dirty="0" smtClean="0"/>
              <a:t> program</a:t>
            </a:r>
            <a:endParaRPr lang="fr-F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6" y="1922584"/>
            <a:ext cx="7912363" cy="32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9805" y="5011340"/>
            <a:ext cx="88924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en-US" sz="2400" dirty="0" smtClean="0"/>
              <a:t>Nominal </a:t>
            </a:r>
            <a:r>
              <a:rPr lang="en-US" sz="2400" dirty="0" err="1" smtClean="0"/>
              <a:t>ToO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From </a:t>
            </a:r>
            <a:r>
              <a:rPr lang="en-US" sz="2400" dirty="0"/>
              <a:t>1 </a:t>
            </a:r>
            <a:r>
              <a:rPr lang="en-US" sz="2400" dirty="0" err="1"/>
              <a:t>ToO</a:t>
            </a:r>
            <a:r>
              <a:rPr lang="en-US" sz="2400" dirty="0"/>
              <a:t>/day and as much as 5 </a:t>
            </a:r>
            <a:r>
              <a:rPr lang="en-US" sz="2400" dirty="0" err="1"/>
              <a:t>ToO</a:t>
            </a:r>
            <a:r>
              <a:rPr lang="en-US" sz="2400" dirty="0"/>
              <a:t>/day in the extended </a:t>
            </a:r>
            <a:r>
              <a:rPr lang="en-US" sz="2400" dirty="0" smtClean="0"/>
              <a:t>mission</a:t>
            </a:r>
          </a:p>
          <a:p>
            <a:pPr>
              <a:defRPr sz="5000"/>
            </a:pPr>
            <a:r>
              <a:rPr lang="en-US" sz="2400" dirty="0" smtClean="0"/>
              <a:t>Standard </a:t>
            </a:r>
            <a:r>
              <a:rPr lang="en-US" sz="2400" dirty="0"/>
              <a:t>delay : &lt; </a:t>
            </a:r>
            <a:r>
              <a:rPr lang="en-US" sz="2400" u="sng" dirty="0" smtClean="0"/>
              <a:t>48h</a:t>
            </a:r>
            <a:r>
              <a:rPr lang="en-US" sz="2400" dirty="0" smtClean="0"/>
              <a:t>, Duration </a:t>
            </a:r>
            <a:r>
              <a:rPr lang="en-US" sz="2400" dirty="0"/>
              <a:t>: 1 orbit (or more)</a:t>
            </a:r>
          </a:p>
          <a:p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0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631450" y="37557"/>
            <a:ext cx="6168552" cy="7351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565" tIns="42414" rIns="81565" bIns="42414" anchor="ctr"/>
          <a:lstStyle/>
          <a:p>
            <a:pPr algn="ctr" defTabSz="828689"/>
            <a:r>
              <a:rPr lang="en-GB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Functional overview of the SVOM system</a:t>
            </a:r>
            <a:endParaRPr lang="en-US" sz="17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31" name="Image 230"/>
          <p:cNvPicPr/>
          <p:nvPr/>
        </p:nvPicPr>
        <p:blipFill>
          <a:blip r:embed="rId2" cstate="print"/>
          <a:stretch/>
        </p:blipFill>
        <p:spPr>
          <a:xfrm>
            <a:off x="173072" y="909216"/>
            <a:ext cx="8294400" cy="59477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8702"/>
            <a:ext cx="8205287" cy="60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6" y="188640"/>
            <a:ext cx="1044153" cy="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9" y="548680"/>
            <a:ext cx="8338914" cy="578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ésultat de recherche d'images pour &quot;lsst logo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2" name="Picture 6" descr="Résultat de recherche d'images pour &quot;lsst logo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8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9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2755"/>
            <a:ext cx="8165604" cy="411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1535"/>
            <a:ext cx="8892480" cy="109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ésultat de recherche d'images pour &quot;lsst logo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8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7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9" y="620688"/>
            <a:ext cx="8280920" cy="53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ésultat de recherche d'images pour &quot;lsst logo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0338"/>
            <a:ext cx="1707282" cy="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65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482</Words>
  <Application>Microsoft Office PowerPoint</Application>
  <PresentationFormat>Affichage à l'écran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Office Theme</vt:lpstr>
      <vt:lpstr>Suivre un faible nombre d’alertes, comment les filtrer?</vt:lpstr>
      <vt:lpstr>Présentation PowerPoint</vt:lpstr>
      <vt:lpstr>Présentation PowerPoint</vt:lpstr>
      <vt:lpstr>Evolution of the scientific program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Cordier Bertrand</dc:creator>
  <cp:lastModifiedBy>Cordier Bertrand</cp:lastModifiedBy>
  <cp:revision>25</cp:revision>
  <dcterms:created xsi:type="dcterms:W3CDTF">2018-06-01T12:53:55Z</dcterms:created>
  <dcterms:modified xsi:type="dcterms:W3CDTF">2018-06-05T11:57:28Z</dcterms:modified>
</cp:coreProperties>
</file>