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23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8" r:id="rId9"/>
    <p:sldId id="264" r:id="rId10"/>
    <p:sldId id="265" r:id="rId11"/>
    <p:sldId id="266" r:id="rId12"/>
    <p:sldId id="260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55"/>
    <p:restoredTop sz="94674"/>
  </p:normalViewPr>
  <p:slideViewPr>
    <p:cSldViewPr snapToGrid="0" snapToObjects="1">
      <p:cViewPr varScale="1">
        <p:scale>
          <a:sx n="75" d="100"/>
          <a:sy n="75" d="100"/>
        </p:scale>
        <p:origin x="17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C4156-3B62-1049-A30C-5C054A43090A}" type="datetimeFigureOut">
              <a:rPr lang="fr-FR" smtClean="0"/>
              <a:t>05/06/2018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CCA9C-F527-754A-AEA8-1D04873F1A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360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TS2020 5/6/2018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Boër - Multimessager en visible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279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TS2020 5/6/2018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Boër - Multimessager en visible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95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TS2020 5/6/2018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Boër - Multimessager en visible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584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TS2020 5/6/2018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Boër - Multimessager en visible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932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TS2020 5/6/2018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Boër - Multimessager en visible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87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TS2020 5/6/2018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Boër - Multimessager en visible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498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TS2020 5/6/2018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Boër - Multimessager en visible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996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TS2020 5/6/2018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Boër - Multimessager en visible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77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r>
              <a:rPr lang="fr-FR"/>
              <a:t>TS2020 5/6/2018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r>
              <a:rPr lang="en-US"/>
              <a:t>M. Boër - Multimessager en visible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31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TS2020 5/6/2018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Boër - Multimessager en visible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08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TS2020 5/6/2018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Boër - Multimessager en visible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69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TS2020 5/6/2018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Boër - Multimessager en visible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02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TS2020 5/6/2018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Boër - Multimessager en visible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812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TS2020 5/6/2018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Boër - Multimessager en visible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009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TS2020 5/6/2018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Boër - Multimessager en visible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907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TS2020 5/6/2018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Boër - Multimessager en visible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899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TS2020 5/6/2018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Boër - Multimessager en visible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676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TS2020 5/6/2018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M. Boër - Multimessager en visible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353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arotchili5.oamp.fr/last.html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121.200.43.11/last.html" TargetMode="External"/><Relationship Id="rId4" Type="http://schemas.openxmlformats.org/officeDocument/2006/relationships/hyperlink" Target="http://tarot6.obs-azur.fr/last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D1C53E-8D07-BB46-8E09-5BC572B551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La recherche de contreparties en visible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E661E46-82E8-EB46-98F0-D58474F785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Michel </a:t>
            </a:r>
            <a:r>
              <a:rPr lang="fr-FR" dirty="0" err="1"/>
              <a:t>Boër</a:t>
            </a:r>
            <a:r>
              <a:rPr lang="fr-FR" dirty="0"/>
              <a:t>, ARTEMIS</a:t>
            </a:r>
          </a:p>
          <a:p>
            <a:r>
              <a:rPr lang="fr-FR" dirty="0"/>
              <a:t>TS2020 4-6/6/2018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DE6C6E9-7407-6840-9AE3-9FFF0FE9C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31" y="274355"/>
            <a:ext cx="1675243" cy="119452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6D7D240-F43F-1A42-85F8-C2B9FC83B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9761" y="301107"/>
            <a:ext cx="1818802" cy="113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6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TAROT Network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7376265" y="1722437"/>
            <a:ext cx="4206140" cy="639763"/>
          </a:xfrm>
        </p:spPr>
        <p:txBody>
          <a:bodyPr>
            <a:normAutofit/>
          </a:bodyPr>
          <a:lstStyle/>
          <a:p>
            <a:r>
              <a:rPr lang="en-GB" dirty="0"/>
              <a:t>RAMSES @ </a:t>
            </a:r>
            <a:r>
              <a:rPr lang="en-GB" dirty="0" err="1"/>
              <a:t>Aures</a:t>
            </a:r>
            <a:r>
              <a:rPr lang="en-GB" dirty="0"/>
              <a:t> </a:t>
            </a:r>
            <a:r>
              <a:rPr lang="en-GB" dirty="0" err="1"/>
              <a:t>Obs</a:t>
            </a:r>
            <a:r>
              <a:rPr lang="en-GB" dirty="0"/>
              <a:t> (2018)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TS2020 5/6/2018</a:t>
            </a:r>
            <a:endParaRPr lang="en-GB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Boër - Multimessager en visible</a:t>
            </a: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TAROT, </a:t>
            </a:r>
            <a:r>
              <a:rPr lang="en-GB" dirty="0" err="1"/>
              <a:t>Zadko</a:t>
            </a:r>
            <a:r>
              <a:rPr lang="en-GB" dirty="0"/>
              <a:t>, et RAMSES (</a:t>
            </a:r>
            <a:r>
              <a:rPr lang="en-GB" dirty="0" err="1"/>
              <a:t>à</a:t>
            </a:r>
            <a:r>
              <a:rPr lang="en-GB" dirty="0"/>
              <a:t> </a:t>
            </a:r>
            <a:r>
              <a:rPr lang="en-GB" dirty="0" err="1"/>
              <a:t>venir</a:t>
            </a:r>
            <a:r>
              <a:rPr lang="en-GB" dirty="0"/>
              <a:t>)</a:t>
            </a:r>
          </a:p>
        </p:txBody>
      </p:sp>
      <p:pic>
        <p:nvPicPr>
          <p:cNvPr id="10" name="Espace réservé du contenu 7" descr="Capture d’écran (30).png"/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998"/>
          <a:stretch/>
        </p:blipFill>
        <p:spPr>
          <a:xfrm>
            <a:off x="7534794" y="2362201"/>
            <a:ext cx="4222071" cy="3687763"/>
          </a:xfrm>
        </p:spPr>
      </p:pic>
      <p:pic>
        <p:nvPicPr>
          <p:cNvPr id="12" name="Image 11" descr="http://tarot.obs-hp.fr/infos/tarot_comete2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037" y="2243041"/>
            <a:ext cx="3307257" cy="2201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Espace réservé du contenu 9" descr="tre_pour_michel_Img_356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89" b="-1289"/>
          <a:stretch>
            <a:fillRect/>
          </a:stretch>
        </p:blipFill>
        <p:spPr>
          <a:xfrm>
            <a:off x="508003" y="4285395"/>
            <a:ext cx="3212100" cy="2198932"/>
          </a:xfrm>
          <a:prstGeom prst="rect">
            <a:avLst/>
          </a:prstGeom>
        </p:spPr>
      </p:pic>
      <p:pic>
        <p:nvPicPr>
          <p:cNvPr id="14" name="Espace réservé du contenu 10" descr="Zadko3Small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7" r="944"/>
          <a:stretch/>
        </p:blipFill>
        <p:spPr>
          <a:xfrm>
            <a:off x="5695788" y="3802427"/>
            <a:ext cx="2103835" cy="2828245"/>
          </a:xfrm>
          <a:prstGeom prst="rect">
            <a:avLst/>
          </a:prstGeom>
        </p:spPr>
      </p:pic>
      <p:pic>
        <p:nvPicPr>
          <p:cNvPr id="11" name="Espace réservé du contenu 10"/>
          <p:cNvPicPr>
            <a:picLocks noGrp="1" noChangeAspect="1"/>
          </p:cNvPicPr>
          <p:nvPr>
            <p:ph sz="half" idx="2"/>
          </p:nvPr>
        </p:nvPicPr>
        <p:blipFill rotWithShape="1">
          <a:blip r:embed="rId6"/>
          <a:srcRect l="-590" r="899"/>
          <a:stretch/>
        </p:blipFill>
        <p:spPr>
          <a:xfrm>
            <a:off x="3530979" y="2258644"/>
            <a:ext cx="2465539" cy="3085021"/>
          </a:xfr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2BB687-B896-434F-AFF8-D37D96D22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546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173849B8-8FF2-DA44-8637-D47628AD2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réseau TAROT, présent et au delà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D18238F-71D6-244A-B551-22FC872A3C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L’existant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294673-69EB-574A-8E09-45DF634154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r-FR" dirty="0"/>
              <a:t>TCA – TCH</a:t>
            </a:r>
          </a:p>
          <a:p>
            <a:pPr lvl="1"/>
            <a:r>
              <a:rPr lang="fr-FR" dirty="0"/>
              <a:t>25 cm</a:t>
            </a:r>
          </a:p>
          <a:p>
            <a:pPr lvl="1"/>
            <a:r>
              <a:rPr lang="fr-FR" dirty="0"/>
              <a:t>R &lt; 18 en 10s</a:t>
            </a:r>
          </a:p>
          <a:p>
            <a:pPr lvl="1"/>
            <a:r>
              <a:rPr lang="fr-FR" dirty="0"/>
              <a:t>2,9 deg</a:t>
            </a:r>
            <a:r>
              <a:rPr lang="fr-FR" baseline="30000" dirty="0"/>
              <a:t>2 </a:t>
            </a:r>
            <a:r>
              <a:rPr lang="fr-FR" dirty="0"/>
              <a:t>x 2</a:t>
            </a:r>
          </a:p>
          <a:p>
            <a:r>
              <a:rPr lang="fr-FR" dirty="0"/>
              <a:t>TRE</a:t>
            </a:r>
          </a:p>
          <a:p>
            <a:pPr lvl="1"/>
            <a:r>
              <a:rPr lang="fr-FR" dirty="0"/>
              <a:t>18cm</a:t>
            </a:r>
          </a:p>
          <a:p>
            <a:pPr lvl="1"/>
            <a:r>
              <a:rPr lang="fr-FR" dirty="0"/>
              <a:t>R &lt; 17 en 10s</a:t>
            </a:r>
          </a:p>
          <a:p>
            <a:pPr lvl="1"/>
            <a:r>
              <a:rPr lang="fr-FR" dirty="0"/>
              <a:t>16 deg</a:t>
            </a:r>
            <a:r>
              <a:rPr lang="fr-FR" baseline="30000" dirty="0"/>
              <a:t>2</a:t>
            </a:r>
          </a:p>
          <a:p>
            <a:r>
              <a:rPr lang="fr-FR" dirty="0"/>
              <a:t> </a:t>
            </a:r>
            <a:r>
              <a:rPr lang="fr-FR" dirty="0" err="1"/>
              <a:t>Zadko</a:t>
            </a:r>
            <a:r>
              <a:rPr lang="fr-FR" dirty="0"/>
              <a:t> (UWA)</a:t>
            </a:r>
          </a:p>
          <a:p>
            <a:pPr lvl="1"/>
            <a:r>
              <a:rPr lang="fr-FR" dirty="0"/>
              <a:t>1m</a:t>
            </a:r>
          </a:p>
          <a:p>
            <a:pPr lvl="1"/>
            <a:r>
              <a:rPr lang="fr-FR" dirty="0"/>
              <a:t>R &lt; 21</a:t>
            </a:r>
          </a:p>
          <a:p>
            <a:pPr lvl="1"/>
            <a:r>
              <a:rPr lang="fr-FR" dirty="0"/>
              <a:t>0,1 deg</a:t>
            </a:r>
            <a:r>
              <a:rPr lang="fr-FR" baseline="30000" dirty="0"/>
              <a:t>2</a:t>
            </a:r>
            <a:endParaRPr lang="fr-FR" dirty="0"/>
          </a:p>
          <a:p>
            <a:r>
              <a:rPr lang="fr-FR" dirty="0"/>
              <a:t>Soit au total environ 20 deg</a:t>
            </a:r>
            <a:r>
              <a:rPr lang="fr-FR" baseline="30000" dirty="0"/>
              <a:t>2 </a:t>
            </a:r>
            <a:r>
              <a:rPr lang="fr-FR" dirty="0"/>
              <a:t>couverts et une capacité de suivi des sources au-delà (d’ailleurs utilisée pour GW170817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3AE7217-B079-3F41-ACB0-0007CB2788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Le futur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54AD7638-E8CF-9B42-AA6F-7B529CFB894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r-FR" dirty="0"/>
              <a:t>RAMSES – Observatoire National des Aurès (Algérie)</a:t>
            </a:r>
          </a:p>
          <a:p>
            <a:pPr lvl="1"/>
            <a:r>
              <a:rPr lang="fr-FR" dirty="0"/>
              <a:t>Approuvé, en cours de construction</a:t>
            </a:r>
          </a:p>
          <a:p>
            <a:pPr lvl="1"/>
            <a:r>
              <a:rPr lang="fr-FR" dirty="0"/>
              <a:t>Première tranche, 8 télescopes de 40cm, sans doute caméra </a:t>
            </a:r>
            <a:r>
              <a:rPr lang="fr-FR" dirty="0" err="1"/>
              <a:t>sCMOS</a:t>
            </a:r>
            <a:endParaRPr lang="fr-FR" dirty="0"/>
          </a:p>
          <a:p>
            <a:pPr lvl="1"/>
            <a:r>
              <a:rPr lang="fr-FR" dirty="0"/>
              <a:t>Soit R &lt; 19 en 10s, sans temps mort</a:t>
            </a:r>
          </a:p>
          <a:p>
            <a:pPr lvl="1"/>
            <a:r>
              <a:rPr lang="fr-FR" dirty="0"/>
              <a:t>28 deg</a:t>
            </a:r>
            <a:r>
              <a:rPr lang="fr-FR" baseline="30000" dirty="0"/>
              <a:t>2</a:t>
            </a:r>
            <a:r>
              <a:rPr lang="fr-FR" dirty="0"/>
              <a:t> instantanés</a:t>
            </a:r>
          </a:p>
          <a:p>
            <a:r>
              <a:rPr lang="fr-FR" dirty="0"/>
              <a:t>TTA (TAROT Tahiti)</a:t>
            </a:r>
          </a:p>
          <a:p>
            <a:pPr lvl="1"/>
            <a:r>
              <a:rPr lang="fr-FR" dirty="0"/>
              <a:t>Proposé comme partie de l’OGT, Observatoire Géodésique de Tahiti</a:t>
            </a:r>
          </a:p>
          <a:p>
            <a:pPr lvl="1"/>
            <a:r>
              <a:rPr lang="fr-FR" dirty="0"/>
              <a:t>2 x 40cm</a:t>
            </a:r>
          </a:p>
          <a:p>
            <a:pPr lvl="1"/>
            <a:r>
              <a:rPr lang="fr-FR" dirty="0"/>
              <a:t>7deg</a:t>
            </a:r>
            <a:r>
              <a:rPr lang="fr-FR" baseline="30000" dirty="0"/>
              <a:t>2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801DF4-7057-824C-A092-78B66F097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TS2020 5/6/2018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E3728C7-DA26-A04E-867A-56429406A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Boër - Multimessager en visible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06C6F70-8A76-9B4E-9388-4FFCC287F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107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Efficacité</a:t>
            </a:r>
            <a:r>
              <a:rPr lang="en-GB" dirty="0"/>
              <a:t> du </a:t>
            </a:r>
            <a:r>
              <a:rPr lang="en-GB" dirty="0" err="1"/>
              <a:t>réseau</a:t>
            </a:r>
            <a:r>
              <a:rPr lang="en-GB" dirty="0"/>
              <a:t> TAROT</a:t>
            </a:r>
          </a:p>
        </p:txBody>
      </p:sp>
      <p:pic>
        <p:nvPicPr>
          <p:cNvPr id="5" name="Espace réservé du contenu 4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42" b="-580"/>
          <a:stretch/>
        </p:blipFill>
        <p:spPr>
          <a:xfrm>
            <a:off x="101600" y="2003184"/>
            <a:ext cx="6242756" cy="2794001"/>
          </a:xfrm>
          <a:prstGeom prst="rect">
            <a:avLst/>
          </a:prstGeom>
        </p:spPr>
      </p:pic>
      <p:pic>
        <p:nvPicPr>
          <p:cNvPr id="6" name="Picture"/>
          <p:cNvPicPr>
            <a:picLocks noGrp="1"/>
          </p:cNvPicPr>
          <p:nvPr>
            <p:ph sz="half" idx="2"/>
          </p:nvPr>
        </p:nvPicPr>
        <p:blipFill rotWithShape="1">
          <a:blip r:embed="rId3"/>
          <a:srcRect t="-1839" b="-1092"/>
          <a:stretch/>
        </p:blipFill>
        <p:spPr bwMode="auto">
          <a:xfrm>
            <a:off x="6344356" y="3083504"/>
            <a:ext cx="5621867" cy="34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TS2020 5/6/2018</a:t>
            </a:r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Boër - Multimessager en visible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24F32F9-3E2B-1A43-B8B2-40178218E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008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FB22AD-F462-D94C-84C6-C907D10D6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Complémentarité des instruments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12BABE-E0EF-8B41-90C6-7CA906A49B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dirty="0"/>
              <a:t>Les réseaux TAROT-</a:t>
            </a:r>
            <a:r>
              <a:rPr lang="fr-FR" dirty="0" err="1"/>
              <a:t>Zadko</a:t>
            </a:r>
            <a:r>
              <a:rPr lang="fr-FR" dirty="0"/>
              <a:t>-ONA et GWAC/GFT (GRANMA) sont très complémentaires</a:t>
            </a:r>
          </a:p>
          <a:p>
            <a:r>
              <a:rPr lang="fr-FR" dirty="0"/>
              <a:t>Capacité d’observation</a:t>
            </a:r>
          </a:p>
          <a:p>
            <a:pPr lvl="1"/>
            <a:r>
              <a:rPr lang="fr-FR" dirty="0"/>
              <a:t>D’une grande partie du ciel</a:t>
            </a:r>
          </a:p>
          <a:p>
            <a:pPr lvl="1"/>
            <a:r>
              <a:rPr lang="fr-FR" dirty="0"/>
              <a:t>7/7 – H24</a:t>
            </a:r>
          </a:p>
          <a:p>
            <a:pPr lvl="1"/>
            <a:r>
              <a:rPr lang="fr-FR" dirty="0"/>
              <a:t>Instruments grand champ peu profond et taille moyenne</a:t>
            </a:r>
          </a:p>
          <a:p>
            <a:r>
              <a:rPr lang="fr-FR" dirty="0"/>
              <a:t>Analyse des images complexe</a:t>
            </a:r>
          </a:p>
          <a:p>
            <a:pPr lvl="1"/>
            <a:r>
              <a:rPr lang="fr-FR" dirty="0"/>
              <a:t>Conditions changeantes</a:t>
            </a:r>
          </a:p>
          <a:p>
            <a:pPr lvl="1"/>
            <a:r>
              <a:rPr lang="fr-FR" dirty="0"/>
              <a:t>Plusieurs transitoires (petits corps, étoiles variables)</a:t>
            </a:r>
          </a:p>
          <a:p>
            <a:pPr lvl="2"/>
            <a:r>
              <a:rPr lang="fr-FR" dirty="0"/>
              <a:t>Cependant l’association avec une galaxie à la bonne distance peut être un bon diagnostic (si apparente)</a:t>
            </a:r>
          </a:p>
          <a:p>
            <a:pPr lvl="1"/>
            <a:r>
              <a:rPr lang="fr-FR" dirty="0"/>
              <a:t>Nécessité d’analyse par des instruments plus larges (</a:t>
            </a:r>
            <a:r>
              <a:rPr lang="fr-FR" dirty="0" err="1"/>
              <a:t>exp</a:t>
            </a:r>
            <a:r>
              <a:rPr lang="fr-FR" dirty="0"/>
              <a:t> 1m C2PU, 1m </a:t>
            </a:r>
            <a:r>
              <a:rPr lang="fr-FR" dirty="0" err="1"/>
              <a:t>Zadko</a:t>
            </a:r>
            <a:r>
              <a:rPr lang="fr-FR" dirty="0"/>
              <a:t>, 1m Colibri, 3,60 CFHT)</a:t>
            </a:r>
          </a:p>
          <a:p>
            <a:pPr lvl="1"/>
            <a:r>
              <a:rPr lang="fr-FR" dirty="0"/>
              <a:t>Cependant, comme pour les sursauts du travail scientifique peut être fait</a:t>
            </a:r>
          </a:p>
          <a:p>
            <a:pPr lvl="2"/>
            <a:r>
              <a:rPr lang="fr-FR" dirty="0"/>
              <a:t>Courbe de lumière précoce</a:t>
            </a:r>
          </a:p>
          <a:p>
            <a:pPr lvl="2"/>
            <a:r>
              <a:rPr lang="fr-FR" dirty="0"/>
              <a:t>Comparaison Visible – gamma – X – radio</a:t>
            </a:r>
          </a:p>
          <a:p>
            <a:pPr lvl="2"/>
            <a:r>
              <a:rPr lang="fr-FR" dirty="0" err="1"/>
              <a:t>F</a:t>
            </a:r>
            <a:r>
              <a:rPr lang="fr-FR" baseline="-25000" dirty="0" err="1"/>
              <a:t>xis</a:t>
            </a:r>
            <a:r>
              <a:rPr lang="fr-FR" dirty="0"/>
              <a:t> / F</a:t>
            </a:r>
            <a:r>
              <a:rPr lang="fr-FR" baseline="-25000" dirty="0"/>
              <a:t>𝜸 </a:t>
            </a:r>
            <a:r>
              <a:rPr lang="fr-FR" dirty="0"/>
              <a:t>/ F</a:t>
            </a:r>
            <a:r>
              <a:rPr lang="fr-FR" baseline="-25000" dirty="0"/>
              <a:t>GW</a:t>
            </a:r>
            <a:endParaRPr lang="fr-FR" dirty="0"/>
          </a:p>
          <a:p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4F94D17-001D-6545-B1DD-DA97D8B5C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TS2020 5/6/2018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ABC9E1-74BC-514A-AED4-21E0F4C13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Boër - Multimessager en visible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4C4FFF-73ED-DA40-B19B-0CDA4EDCD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pic>
        <p:nvPicPr>
          <p:cNvPr id="2050" name="Picture 2" descr="http://tarot6.oca.eu/ros/visu1984.jpg">
            <a:extLst>
              <a:ext uri="{FF2B5EF4-FFF2-40B4-BE49-F238E27FC236}">
                <a16:creationId xmlns:a16="http://schemas.microsoft.com/office/drawing/2014/main" id="{99F1EB36-9CA0-A446-97D9-4678ADF70C1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2" y="2336800"/>
            <a:ext cx="3598863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857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9C32E4-898F-0B40-B070-D1CE51C26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problème: 1 - la localisation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52154CB-6D84-0E49-8341-348E2F9CE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4025" y="2336873"/>
            <a:ext cx="4873557" cy="3659270"/>
          </a:xfrm>
        </p:spPr>
      </p:pic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98329CB-A0DD-D343-80DE-65DC0FA7F9D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Localisation des événements.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Depuis </a:t>
            </a:r>
            <a:r>
              <a:rPr lang="fr-FR" dirty="0" err="1"/>
              <a:t>Virgo</a:t>
            </a:r>
            <a:r>
              <a:rPr lang="fr-FR" dirty="0"/>
              <a:t> grande amélioration (exemple GW170817 est passé de 190 à 28deg</a:t>
            </a:r>
            <a:r>
              <a:rPr lang="fr-FR" baseline="30000" dirty="0"/>
              <a:t>2</a:t>
            </a:r>
            <a:r>
              <a:rPr lang="fr-FR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Mais cela est très grand devant le champ usuel d’un télescope, même « grand champ » (CFHT/MEGACAM 1deg</a:t>
            </a:r>
            <a:r>
              <a:rPr lang="fr-FR" baseline="30000" dirty="0"/>
              <a:t>2</a:t>
            </a:r>
            <a:r>
              <a:rPr lang="fr-FR" dirty="0"/>
              <a:t>)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ED156BA4-F7EF-2E40-8E5C-788E988FC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TS2020 5/6/2018</a:t>
            </a:r>
            <a:endParaRPr lang="en-US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34E76BCF-7220-1944-B312-EC3CBB64B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0CFD24C1-5928-4C4F-846F-820D33571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Boër - Multimessager en visible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997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715E1F-4A95-FA4A-AB92-74C1A791A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problème: 2 – La rapidité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C47D95F-0207-2E4E-9E1B-1C91A6DD39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9601" y="2336800"/>
            <a:ext cx="3042035" cy="3598863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A2C939-0BD9-1440-88DA-FC095A978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En général les contreparties de sursauts gamma décroissent rapidement.</a:t>
            </a:r>
          </a:p>
          <a:p>
            <a:r>
              <a:rPr lang="fr-FR" dirty="0"/>
              <a:t>GW170817 faisait I ≈ 16,5 10h après la coalescence. On peut supposer raisonnablement que la source était bien plus brillante avant</a:t>
            </a:r>
          </a:p>
          <a:p>
            <a:r>
              <a:rPr lang="fr-FR" dirty="0"/>
              <a:t>Il est donc essentiel, surtout avec des télescopes de taille petite ou moyenne, d’observer le plus rapidement possible après l’événement.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74C063F-A98A-AD4F-AD57-B78D243DE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TS2020 5/6/2018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5FB4B4-BCAA-2B47-92CA-7CB64874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D384B1D-FC89-0748-92AF-F3E248ECDEB7}"/>
              </a:ext>
            </a:extLst>
          </p:cNvPr>
          <p:cNvSpPr txBox="1"/>
          <p:nvPr/>
        </p:nvSpPr>
        <p:spPr>
          <a:xfrm>
            <a:off x="5911233" y="5932694"/>
            <a:ext cx="13099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Drout et al., 2018</a:t>
            </a: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2D0DA31F-5BC7-E641-9F38-59E85E4B0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Boër - Multimessager en visible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905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8F9669-0253-2D40-8E2E-FC4D4D372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problème: 3 – La sensibilité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61DF2290-DFF1-C440-B66A-C42E0B550B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5351"/>
          <a:stretch/>
        </p:blipFill>
        <p:spPr>
          <a:xfrm>
            <a:off x="5244384" y="2667611"/>
            <a:ext cx="6140362" cy="2945247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24D7C61-159D-5B44-A13B-0E9758F5D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GW 170817 était à seulement 40Mpc, et d’ailleurs assez faible intrinsèquement. En général, les sources sont bien plus éloignées (jusqu’à 100Mpc pour O3).</a:t>
            </a:r>
          </a:p>
          <a:p>
            <a:r>
              <a:rPr lang="fr-FR" dirty="0"/>
              <a:t>Il est important de détecter les premiers instants (</a:t>
            </a:r>
            <a:r>
              <a:rPr lang="fr-FR" dirty="0" err="1"/>
              <a:t>merger</a:t>
            </a:r>
            <a:r>
              <a:rPr lang="fr-FR" dirty="0"/>
              <a:t>, boule de feu), mais aussi l’apparition de la </a:t>
            </a:r>
            <a:r>
              <a:rPr lang="fr-FR" dirty="0" err="1"/>
              <a:t>kilonova</a:t>
            </a:r>
            <a:r>
              <a:rPr lang="fr-FR" dirty="0"/>
              <a:t>.</a:t>
            </a:r>
          </a:p>
          <a:p>
            <a:r>
              <a:rPr lang="fr-FR" dirty="0"/>
              <a:t>De même la spectrométrie et la polarimétrie sont importantes pour l’étude.</a:t>
            </a:r>
          </a:p>
          <a:p>
            <a:r>
              <a:rPr lang="fr-FR" dirty="0"/>
              <a:t>Autrement dit, il faut aussi avoir une sensibilité suffisante pour faire de la physique.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AE5880F-F719-9042-9E75-CCE24EF66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TS2020 5/6/2018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900F7E-FB4C-FE4E-86EA-D112327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CBCC22C-5D70-2947-B091-707B93F81ACE}"/>
              </a:ext>
            </a:extLst>
          </p:cNvPr>
          <p:cNvSpPr txBox="1"/>
          <p:nvPr/>
        </p:nvSpPr>
        <p:spPr>
          <a:xfrm>
            <a:off x="5177140" y="5674577"/>
            <a:ext cx="29851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GW170817 </a:t>
            </a:r>
            <a:r>
              <a:rPr lang="fr-FR" sz="1100" dirty="0" err="1"/>
              <a:t>Multimessenger</a:t>
            </a:r>
            <a:r>
              <a:rPr lang="fr-FR" sz="1100" dirty="0"/>
              <a:t> </a:t>
            </a:r>
            <a:r>
              <a:rPr lang="fr-FR" sz="1100" dirty="0" err="1"/>
              <a:t>paper</a:t>
            </a:r>
            <a:r>
              <a:rPr lang="fr-FR" sz="1100" dirty="0"/>
              <a:t> (</a:t>
            </a:r>
            <a:r>
              <a:rPr lang="fr-FR" sz="1100" dirty="0" err="1"/>
              <a:t>ApJ</a:t>
            </a:r>
            <a:r>
              <a:rPr lang="fr-FR" sz="1100" dirty="0"/>
              <a:t> 2017)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DDBBAD33-4EF8-C54E-8F7B-A347CCDA7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Boër - Multimessager en visible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9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 </a:t>
            </a:r>
            <a:r>
              <a:rPr lang="en-GB" dirty="0" err="1"/>
              <a:t>problème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d’allier</a:t>
            </a:r>
            <a:r>
              <a:rPr lang="en-GB" dirty="0"/>
              <a:t> </a:t>
            </a:r>
            <a:r>
              <a:rPr lang="en-GB" dirty="0" err="1"/>
              <a:t>rapidité</a:t>
            </a:r>
            <a:r>
              <a:rPr lang="en-GB" dirty="0"/>
              <a:t>, </a:t>
            </a:r>
            <a:r>
              <a:rPr lang="en-GB" dirty="0" err="1"/>
              <a:t>sensibilité</a:t>
            </a:r>
            <a:r>
              <a:rPr lang="en-GB" dirty="0"/>
              <a:t>, grand champ et </a:t>
            </a:r>
            <a:r>
              <a:rPr lang="en-GB" dirty="0" err="1"/>
              <a:t>flexibilité</a:t>
            </a:r>
            <a:r>
              <a:rPr lang="en-GB" dirty="0"/>
              <a:t>!</a:t>
            </a:r>
          </a:p>
        </p:txBody>
      </p:sp>
      <p:pic>
        <p:nvPicPr>
          <p:cNvPr id="7" name="Espace réservé du contenu 6" descr="FigRapid2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81038" y="2374702"/>
            <a:ext cx="4697412" cy="3523059"/>
          </a:xfrm>
        </p:spPr>
      </p:pic>
      <p:pic>
        <p:nvPicPr>
          <p:cNvPr id="27" name="Espace réservé du contenu 26">
            <a:extLst>
              <a:ext uri="{FF2B5EF4-FFF2-40B4-BE49-F238E27FC236}">
                <a16:creationId xmlns:a16="http://schemas.microsoft.com/office/drawing/2014/main" id="{9FB40D8B-0214-8248-86C3-53D2138470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75761" y="2336800"/>
            <a:ext cx="3737766" cy="3598863"/>
          </a:xfr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TS2020 5/6/2018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Boër - Multimessager en visible</a:t>
            </a:r>
            <a:endParaRPr lang="fr-FR"/>
          </a:p>
        </p:txBody>
      </p:sp>
      <p:sp>
        <p:nvSpPr>
          <p:cNvPr id="26" name="Espace réservé du numéro de diapositive 25">
            <a:extLst>
              <a:ext uri="{FF2B5EF4-FFF2-40B4-BE49-F238E27FC236}">
                <a16:creationId xmlns:a16="http://schemas.microsoft.com/office/drawing/2014/main" id="{519C6E6F-E138-A44C-96CA-DAE82F64E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9" name="Connecteur droit avec flèche 8"/>
          <p:cNvCxnSpPr>
            <a:cxnSpLocks/>
          </p:cNvCxnSpPr>
          <p:nvPr/>
        </p:nvCxnSpPr>
        <p:spPr>
          <a:xfrm>
            <a:off x="1190754" y="2758299"/>
            <a:ext cx="88756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cxnSpLocks/>
          </p:cNvCxnSpPr>
          <p:nvPr/>
        </p:nvCxnSpPr>
        <p:spPr>
          <a:xfrm>
            <a:off x="2085551" y="2758299"/>
            <a:ext cx="1790921" cy="0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1287490" y="2769158"/>
            <a:ext cx="591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Burst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404131" y="2769157"/>
            <a:ext cx="959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Afterglow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5" name="Étoile à 5 branches 4"/>
          <p:cNvSpPr/>
          <p:nvPr/>
        </p:nvSpPr>
        <p:spPr>
          <a:xfrm>
            <a:off x="4741244" y="4184447"/>
            <a:ext cx="311445" cy="277839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762E7EA6-2C1B-B246-AC17-430002EB1034}"/>
              </a:ext>
            </a:extLst>
          </p:cNvPr>
          <p:cNvCxnSpPr>
            <a:cxnSpLocks/>
          </p:cNvCxnSpPr>
          <p:nvPr/>
        </p:nvCxnSpPr>
        <p:spPr>
          <a:xfrm>
            <a:off x="3891064" y="2762940"/>
            <a:ext cx="84330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219E8D8A-8F33-3842-9F6A-8D4DCCBD3342}"/>
              </a:ext>
            </a:extLst>
          </p:cNvPr>
          <p:cNvSpPr txBox="1"/>
          <p:nvPr/>
        </p:nvSpPr>
        <p:spPr>
          <a:xfrm>
            <a:off x="3894569" y="2760283"/>
            <a:ext cx="851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chemeClr val="bg1"/>
                </a:solidFill>
              </a:rPr>
              <a:t>Kilonova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4" name="Étoile à 5 branches 23">
            <a:extLst>
              <a:ext uri="{FF2B5EF4-FFF2-40B4-BE49-F238E27FC236}">
                <a16:creationId xmlns:a16="http://schemas.microsoft.com/office/drawing/2014/main" id="{C9809D92-3F20-224A-A4E4-D72148889A54}"/>
              </a:ext>
            </a:extLst>
          </p:cNvPr>
          <p:cNvSpPr/>
          <p:nvPr/>
        </p:nvSpPr>
        <p:spPr>
          <a:xfrm>
            <a:off x="4741244" y="4818923"/>
            <a:ext cx="311445" cy="277435"/>
          </a:xfrm>
          <a:prstGeom prst="star5">
            <a:avLst/>
          </a:prstGeom>
          <a:gradFill>
            <a:gsLst>
              <a:gs pos="49000">
                <a:schemeClr val="accent4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069CC63-E359-EC4F-974E-A1F408E6DCDE}"/>
              </a:ext>
            </a:extLst>
          </p:cNvPr>
          <p:cNvSpPr txBox="1"/>
          <p:nvPr/>
        </p:nvSpPr>
        <p:spPr>
          <a:xfrm>
            <a:off x="4490302" y="4355769"/>
            <a:ext cx="8080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</a:rPr>
              <a:t>apparent</a:t>
            </a:r>
          </a:p>
          <a:p>
            <a:r>
              <a:rPr lang="fr-FR" sz="1050" dirty="0">
                <a:solidFill>
                  <a:schemeClr val="bg1"/>
                </a:solidFill>
              </a:rPr>
              <a:t>GW170817</a:t>
            </a:r>
            <a:br>
              <a:rPr lang="fr-FR" sz="1050" dirty="0">
                <a:solidFill>
                  <a:schemeClr val="bg1"/>
                </a:solidFill>
              </a:rPr>
            </a:br>
            <a:r>
              <a:rPr lang="fr-FR" sz="1050" dirty="0">
                <a:solidFill>
                  <a:schemeClr val="bg1"/>
                </a:solidFill>
              </a:rPr>
              <a:t>@200Mpc</a:t>
            </a:r>
          </a:p>
        </p:txBody>
      </p:sp>
    </p:spTree>
    <p:extLst>
      <p:ext uri="{BB962C8B-B14F-4D97-AF65-F5344CB8AC3E}">
        <p14:creationId xmlns:p14="http://schemas.microsoft.com/office/powerpoint/2010/main" val="36115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8F2C52-5DC6-3A48-A859-020B2B7D7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Autres questions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73FEA8-8C0E-E04C-86CF-23DBFB73C8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GW 170817 était unique</a:t>
            </a:r>
          </a:p>
          <a:p>
            <a:pPr lvl="1"/>
            <a:r>
              <a:rPr lang="fr-FR" dirty="0"/>
              <a:t>Proche, signal GW fort</a:t>
            </a:r>
          </a:p>
          <a:p>
            <a:pPr lvl="1"/>
            <a:r>
              <a:rPr lang="fr-FR" dirty="0"/>
              <a:t>Luminosité intrinsèque faible, mais proche </a:t>
            </a:r>
            <a:r>
              <a:rPr lang="fr-FR" dirty="0">
                <a:sym typeface="Wingdings" pitchFamily="2" charset="2"/>
              </a:rPr>
              <a:t> relativement lumineux (17,5 à T</a:t>
            </a:r>
            <a:r>
              <a:rPr lang="fr-FR" baseline="-25000" dirty="0">
                <a:sym typeface="Wingdings" pitchFamily="2" charset="2"/>
              </a:rPr>
              <a:t>0</a:t>
            </a:r>
            <a:r>
              <a:rPr lang="fr-FR" dirty="0">
                <a:sym typeface="Wingdings" pitchFamily="2" charset="2"/>
              </a:rPr>
              <a:t> + 11h)</a:t>
            </a:r>
          </a:p>
          <a:p>
            <a:pPr lvl="1"/>
            <a:r>
              <a:rPr lang="fr-FR" dirty="0">
                <a:sym typeface="Wingdings" pitchFamily="2" charset="2"/>
              </a:rPr>
              <a:t>Cela renouvelle la discussion sur la distribution de luminosité des sursauts (comme suggéré par </a:t>
            </a:r>
            <a:r>
              <a:rPr lang="fr-FR" dirty="0" err="1">
                <a:sym typeface="Wingdings" pitchFamily="2" charset="2"/>
              </a:rPr>
              <a:t>Siellez</a:t>
            </a:r>
            <a:r>
              <a:rPr lang="fr-FR" dirty="0">
                <a:sym typeface="Wingdings" pitchFamily="2" charset="2"/>
              </a:rPr>
              <a:t> et al., 2016),</a:t>
            </a:r>
          </a:p>
          <a:p>
            <a:pPr lvl="1"/>
            <a:r>
              <a:rPr lang="fr-FR" dirty="0">
                <a:sym typeface="Wingdings" pitchFamily="2" charset="2"/>
              </a:rPr>
              <a:t>A l’horizon de O3 difficilement détectable</a:t>
            </a:r>
          </a:p>
          <a:p>
            <a:pPr lvl="1"/>
            <a:r>
              <a:rPr lang="fr-FR" dirty="0">
                <a:sym typeface="Wingdings" pitchFamily="2" charset="2"/>
              </a:rPr>
              <a:t>Question de la population de NSNS </a:t>
            </a:r>
            <a:r>
              <a:rPr lang="fr-FR" dirty="0" err="1">
                <a:sym typeface="Wingdings" pitchFamily="2" charset="2"/>
              </a:rPr>
              <a:t>mergers</a:t>
            </a:r>
            <a:r>
              <a:rPr lang="fr-FR" dirty="0">
                <a:sym typeface="Wingdings" pitchFamily="2" charset="2"/>
              </a:rPr>
              <a:t>, et leur fonction de luminosité</a:t>
            </a:r>
          </a:p>
          <a:p>
            <a:pPr lvl="1"/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69E81BA-3FD8-544A-84CD-4E7CB36F46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Quelle est l’émission EM des coalescences NSBH</a:t>
            </a:r>
          </a:p>
          <a:p>
            <a:pPr lvl="1"/>
            <a:r>
              <a:rPr lang="fr-FR" dirty="0"/>
              <a:t>A priori plus faible que les NSNS</a:t>
            </a:r>
          </a:p>
          <a:p>
            <a:pPr lvl="1"/>
            <a:r>
              <a:rPr lang="fr-FR" dirty="0"/>
              <a:t>Espace de découverte pour O3 et au-delà</a:t>
            </a:r>
          </a:p>
          <a:p>
            <a:pPr lvl="1"/>
            <a:r>
              <a:rPr lang="fr-FR" dirty="0"/>
              <a:t>Nombre, distribution?</a:t>
            </a:r>
          </a:p>
          <a:p>
            <a:r>
              <a:rPr lang="fr-FR" dirty="0"/>
              <a:t>Pour les BHBH on ne s’attend pas à une émission EM importante, mais reste à vérifier </a:t>
            </a:r>
          </a:p>
          <a:p>
            <a:r>
              <a:rPr lang="fr-FR" dirty="0"/>
              <a:t>En visible, question de l’association entre les coalescence et galaxie vs. amas globulaire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FF4F2F6-B31F-5E48-9D2A-14EF7818E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TS2020 5/6/2018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F747598-634C-0444-B272-53F2B4F9C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Boër - Multimessager en visible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A4B847-52ED-8A47-8D20-C2F82A180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489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CA4FA5-0C6E-754F-A9BA-FA7D9C7B9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Stratégies de détection en visible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87F33B-82A6-054C-844F-E2199ACB54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/>
              <a:t>Les zones d’erreurs initiales peuvent être étendues, même avec 3 détecteurs</a:t>
            </a:r>
          </a:p>
          <a:p>
            <a:r>
              <a:rPr lang="fr-FR" dirty="0"/>
              <a:t>Deux possibilités</a:t>
            </a:r>
          </a:p>
          <a:p>
            <a:pPr lvl="1"/>
            <a:r>
              <a:rPr lang="fr-FR" dirty="0"/>
              <a:t>Force brute, grand champ</a:t>
            </a:r>
          </a:p>
          <a:p>
            <a:pPr lvl="2"/>
            <a:r>
              <a:rPr lang="fr-FR" dirty="0"/>
              <a:t>GWAC</a:t>
            </a:r>
          </a:p>
          <a:p>
            <a:pPr lvl="2"/>
            <a:r>
              <a:rPr lang="fr-FR" dirty="0"/>
              <a:t>Problème de la sensibilité</a:t>
            </a:r>
          </a:p>
          <a:p>
            <a:pPr lvl="2"/>
            <a:r>
              <a:rPr lang="fr-FR" dirty="0"/>
              <a:t>Et du grand nombre de source</a:t>
            </a:r>
          </a:p>
          <a:p>
            <a:pPr lvl="1"/>
            <a:r>
              <a:rPr lang="fr-FR" dirty="0"/>
              <a:t>Echantillonnage de galaxies</a:t>
            </a:r>
          </a:p>
          <a:p>
            <a:pPr lvl="2"/>
            <a:r>
              <a:rPr lang="fr-FR" dirty="0"/>
              <a:t>Repose sur l’analyse de catalogues de galaxies dans les contours</a:t>
            </a:r>
          </a:p>
          <a:p>
            <a:pPr lvl="2"/>
            <a:r>
              <a:rPr lang="fr-FR" dirty="0" err="1"/>
              <a:t>Swope</a:t>
            </a:r>
            <a:endParaRPr lang="fr-FR" dirty="0"/>
          </a:p>
          <a:p>
            <a:pPr lvl="1"/>
            <a:r>
              <a:rPr lang="fr-FR" dirty="0"/>
              <a:t>Combinaison des deux approches</a:t>
            </a:r>
          </a:p>
          <a:p>
            <a:pPr lvl="2"/>
            <a:r>
              <a:rPr lang="fr-FR" dirty="0"/>
              <a:t>Assez grand champ</a:t>
            </a:r>
          </a:p>
          <a:p>
            <a:pPr lvl="2"/>
            <a:r>
              <a:rPr lang="fr-FR" dirty="0"/>
              <a:t>Pointages optimisés (galaxies, contours de probabilité, visibilité, etc.)</a:t>
            </a:r>
          </a:p>
          <a:p>
            <a:pPr lvl="2"/>
            <a:r>
              <a:rPr lang="fr-FR" dirty="0"/>
              <a:t>MASTER, TAROT</a:t>
            </a:r>
          </a:p>
          <a:p>
            <a:pPr lvl="2"/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CF75EB2-5B42-424D-86D6-FF1BFD5A4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TS2020 5/6/2018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9A98C50-9067-764A-8776-09DDFDFD7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Boër - Multimessager en visible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956CB9-36FC-AA41-AC49-C283A8512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1026" name="Picture 2" descr="Figure 3">
            <a:extLst>
              <a:ext uri="{FF2B5EF4-FFF2-40B4-BE49-F238E27FC236}">
                <a16:creationId xmlns:a16="http://schemas.microsoft.com/office/drawing/2014/main" id="{0E69838F-B2C6-B744-98AF-8A70BA87A3C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3050396"/>
            <a:ext cx="4700588" cy="217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1B5BA91-7C6C-D047-B6ED-A43755F6239A}"/>
              </a:ext>
            </a:extLst>
          </p:cNvPr>
          <p:cNvSpPr txBox="1"/>
          <p:nvPr/>
        </p:nvSpPr>
        <p:spPr>
          <a:xfrm>
            <a:off x="5594350" y="5454127"/>
            <a:ext cx="3037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GW 170814 LVC </a:t>
            </a:r>
            <a:r>
              <a:rPr lang="fr-FR" dirty="0" err="1"/>
              <a:t>paper</a:t>
            </a:r>
            <a:r>
              <a:rPr lang="fr-FR" dirty="0"/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2840277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D7D430-DBC4-F646-A84C-42C2F3117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Autres messagers ++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EF56F5B-D3F5-AF45-8B34-1EDF313D67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Neutrinos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1459394-E5FA-8944-962E-22902F0CAB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Pas de problème pour des instruments grand champ</a:t>
            </a:r>
          </a:p>
          <a:p>
            <a:pPr lvl="1"/>
            <a:r>
              <a:rPr lang="fr-FR" dirty="0"/>
              <a:t>Localisation dans 1°</a:t>
            </a:r>
          </a:p>
          <a:p>
            <a:r>
              <a:rPr lang="fr-FR" dirty="0"/>
              <a:t>Le problème vient plutôt du temps pris pour envoyer la position</a:t>
            </a:r>
          </a:p>
          <a:p>
            <a:r>
              <a:rPr lang="fr-FR" dirty="0"/>
              <a:t>Et qu’on ne sait pas grand-chose sur les sources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A08891F-7534-804D-A76B-914A0BCBE9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FRB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C94AD12-8D72-D347-AAA9-5B937074689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Pas vraiment HE mais…</a:t>
            </a:r>
          </a:p>
          <a:p>
            <a:r>
              <a:rPr lang="fr-FR" dirty="0"/>
              <a:t>Durées extrêmement courtes</a:t>
            </a:r>
          </a:p>
          <a:p>
            <a:r>
              <a:rPr lang="fr-FR" dirty="0"/>
              <a:t>Positions approximatives</a:t>
            </a:r>
          </a:p>
          <a:p>
            <a:r>
              <a:rPr lang="fr-FR" dirty="0"/>
              <a:t>Travail en mode « </a:t>
            </a:r>
            <a:r>
              <a:rPr lang="fr-FR" dirty="0" err="1"/>
              <a:t>shadow</a:t>
            </a:r>
            <a:r>
              <a:rPr lang="fr-FR" dirty="0"/>
              <a:t> »</a:t>
            </a:r>
          </a:p>
          <a:p>
            <a:r>
              <a:rPr lang="fr-FR" dirty="0"/>
              <a:t>Regarder dans la direction du RT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E81ED81-01E7-C241-AEC7-E7BF0CF8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TS2020 5/6/2018</a:t>
            </a:r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781804C-F4A2-F248-A95F-DE7F3A222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Boër - Multimessager en visible</a:t>
            </a:r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B050044-3D97-A24B-A799-BCFD66AC3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519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733" dirty="0"/>
              <a:t>Réseau TAROT – </a:t>
            </a:r>
            <a:r>
              <a:rPr lang="fr-FR" sz="3733" dirty="0" err="1"/>
              <a:t>Zadko</a:t>
            </a:r>
            <a:r>
              <a:rPr lang="fr-FR" sz="3733" dirty="0"/>
              <a:t> ++</a:t>
            </a:r>
          </a:p>
        </p:txBody>
      </p:sp>
      <p:pic>
        <p:nvPicPr>
          <p:cNvPr id="39941" name="Espace réservé du contenu 11" descr="800px-World_map_pol_2005_v02.sv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529" y="2336800"/>
            <a:ext cx="6440918" cy="3598863"/>
          </a:xfrm>
        </p:spPr>
      </p:pic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TS2020 5/6/2018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Boër - Multimessager en visible</a:t>
            </a:r>
            <a:endParaRPr lang="fr-FR" dirty="0"/>
          </a:p>
        </p:txBody>
      </p:sp>
      <p:sp>
        <p:nvSpPr>
          <p:cNvPr id="13" name="Légende encadrée 1 12"/>
          <p:cNvSpPr/>
          <p:nvPr/>
        </p:nvSpPr>
        <p:spPr>
          <a:xfrm>
            <a:off x="2844036" y="5737999"/>
            <a:ext cx="901706" cy="316125"/>
          </a:xfrm>
          <a:prstGeom prst="borderCallout1">
            <a:avLst>
              <a:gd name="adj1" fmla="val 58691"/>
              <a:gd name="adj2" fmla="val 101526"/>
              <a:gd name="adj3" fmla="val -263984"/>
              <a:gd name="adj4" fmla="val 140371"/>
            </a:avLst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900" dirty="0">
                <a:solidFill>
                  <a:srgbClr val="0000FF"/>
                </a:solidFill>
                <a:hlinkClick r:id="rId3"/>
              </a:rPr>
              <a:t>TCH Chile (25cm)</a:t>
            </a:r>
            <a:endParaRPr lang="fr-FR" sz="900" dirty="0">
              <a:solidFill>
                <a:srgbClr val="0000FF"/>
              </a:solidFill>
            </a:endParaRPr>
          </a:p>
        </p:txBody>
      </p:sp>
      <p:sp>
        <p:nvSpPr>
          <p:cNvPr id="14" name="Légende encadrée 1 13"/>
          <p:cNvSpPr/>
          <p:nvPr/>
        </p:nvSpPr>
        <p:spPr>
          <a:xfrm>
            <a:off x="4880721" y="2062462"/>
            <a:ext cx="1643750" cy="334045"/>
          </a:xfrm>
          <a:prstGeom prst="borderCallout1">
            <a:avLst>
              <a:gd name="adj1" fmla="val 102049"/>
              <a:gd name="adj2" fmla="val 51086"/>
              <a:gd name="adj3" fmla="val 377136"/>
              <a:gd name="adj4" fmla="val 33767"/>
            </a:avLst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200" dirty="0">
                <a:solidFill>
                  <a:srgbClr val="FF0000"/>
                </a:solidFill>
                <a:latin typeface="Tw Cen MT" charset="0"/>
                <a:ea typeface="ＭＳ Ｐゴシック" charset="0"/>
                <a:cs typeface="Arial" charset="0"/>
                <a:hlinkClick r:id="rId4"/>
              </a:rPr>
              <a:t>TCA France (25cm)</a:t>
            </a:r>
            <a:endParaRPr lang="fr-FR" sz="1200" dirty="0">
              <a:solidFill>
                <a:srgbClr val="FF0000"/>
              </a:solidFill>
              <a:latin typeface="Tw Cen MT" charset="0"/>
              <a:ea typeface="ＭＳ Ｐゴシック" charset="0"/>
              <a:cs typeface="Arial" charset="0"/>
            </a:endParaRPr>
          </a:p>
        </p:txBody>
      </p:sp>
      <p:sp>
        <p:nvSpPr>
          <p:cNvPr id="15" name="Légende encadrée 1 14"/>
          <p:cNvSpPr/>
          <p:nvPr/>
        </p:nvSpPr>
        <p:spPr>
          <a:xfrm>
            <a:off x="8021602" y="5212522"/>
            <a:ext cx="995109" cy="385194"/>
          </a:xfrm>
          <a:prstGeom prst="borderCallout1">
            <a:avLst>
              <a:gd name="adj1" fmla="val 52578"/>
              <a:gd name="adj2" fmla="val 566"/>
              <a:gd name="adj3" fmla="val -109724"/>
              <a:gd name="adj4" fmla="val -58412"/>
            </a:avLst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900" dirty="0">
                <a:solidFill>
                  <a:schemeClr val="tx1"/>
                </a:solidFill>
                <a:hlinkClick r:id="rId5"/>
              </a:rPr>
              <a:t>ZADK</a:t>
            </a:r>
            <a:r>
              <a:rPr lang="fr-FR" sz="900" dirty="0">
                <a:solidFill>
                  <a:srgbClr val="FFC000"/>
                </a:solidFill>
              </a:rPr>
              <a:t>O (AUS)</a:t>
            </a:r>
            <a:br>
              <a:rPr lang="fr-FR" sz="900" dirty="0">
                <a:solidFill>
                  <a:schemeClr val="tx1"/>
                </a:solidFill>
              </a:rPr>
            </a:br>
            <a:r>
              <a:rPr lang="fr-FR" sz="900" dirty="0">
                <a:solidFill>
                  <a:srgbClr val="FF6600"/>
                </a:solidFill>
              </a:rPr>
              <a:t>(1m)</a:t>
            </a:r>
          </a:p>
        </p:txBody>
      </p:sp>
      <p:cxnSp>
        <p:nvCxnSpPr>
          <p:cNvPr id="3" name="Connecteur droit 2"/>
          <p:cNvCxnSpPr/>
          <p:nvPr/>
        </p:nvCxnSpPr>
        <p:spPr>
          <a:xfrm flipH="1">
            <a:off x="3339338" y="6143625"/>
            <a:ext cx="172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Légende encadrée 1 1"/>
          <p:cNvSpPr/>
          <p:nvPr/>
        </p:nvSpPr>
        <p:spPr>
          <a:xfrm>
            <a:off x="3784455" y="2062462"/>
            <a:ext cx="1053816" cy="336047"/>
          </a:xfrm>
          <a:prstGeom prst="borderCallout1">
            <a:avLst>
              <a:gd name="adj1" fmla="val 107295"/>
              <a:gd name="adj2" fmla="val 45948"/>
              <a:gd name="adj3" fmla="val 375711"/>
              <a:gd name="adj4" fmla="val 153148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rgbClr val="FF6600"/>
                </a:solidFill>
              </a:rPr>
              <a:t>CADOR</a:t>
            </a:r>
            <a:br>
              <a:rPr lang="fr-FR" sz="1100" dirty="0">
                <a:solidFill>
                  <a:srgbClr val="FF6600"/>
                </a:solidFill>
              </a:rPr>
            </a:br>
            <a:r>
              <a:rPr lang="fr-FR" sz="1100" dirty="0">
                <a:solidFill>
                  <a:srgbClr val="FF6600"/>
                </a:solidFill>
              </a:rPr>
              <a:t>(server)</a:t>
            </a:r>
            <a:endParaRPr lang="fr-FR" sz="2400" dirty="0">
              <a:solidFill>
                <a:srgbClr val="FF6600"/>
              </a:solidFill>
            </a:endParaRPr>
          </a:p>
        </p:txBody>
      </p:sp>
      <p:sp>
        <p:nvSpPr>
          <p:cNvPr id="9" name="Légende encadrée 1 8"/>
          <p:cNvSpPr/>
          <p:nvPr/>
        </p:nvSpPr>
        <p:spPr>
          <a:xfrm>
            <a:off x="7508838" y="2269864"/>
            <a:ext cx="1816139" cy="287967"/>
          </a:xfrm>
          <a:prstGeom prst="borderCallout1">
            <a:avLst>
              <a:gd name="adj1" fmla="val 43593"/>
              <a:gd name="adj2" fmla="val 986"/>
              <a:gd name="adj3" fmla="val 436374"/>
              <a:gd name="adj4" fmla="val -114903"/>
            </a:avLst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100" dirty="0">
                <a:solidFill>
                  <a:srgbClr val="0000FF"/>
                </a:solidFill>
                <a:latin typeface="Tw Cen MT" charset="0"/>
                <a:ea typeface="ＭＳ Ｐゴシック" charset="0"/>
                <a:cs typeface="Arial" charset="0"/>
              </a:rPr>
              <a:t>Obs. Nat. Aurès, DZ</a:t>
            </a:r>
            <a:br>
              <a:rPr lang="fr-FR" sz="1100" dirty="0">
                <a:solidFill>
                  <a:srgbClr val="0000FF"/>
                </a:solidFill>
                <a:latin typeface="Tw Cen MT" charset="0"/>
                <a:ea typeface="ＭＳ Ｐゴシック" charset="0"/>
                <a:cs typeface="Arial" charset="0"/>
              </a:rPr>
            </a:br>
            <a:r>
              <a:rPr lang="fr-FR" sz="1100" dirty="0">
                <a:solidFill>
                  <a:srgbClr val="0000FF"/>
                </a:solidFill>
                <a:latin typeface="Tw Cen MT" charset="0"/>
                <a:ea typeface="ＭＳ Ｐゴシック" charset="0"/>
                <a:cs typeface="Arial" charset="0"/>
              </a:rPr>
              <a:t>(8 x 0.4m + 1 x 1m)</a:t>
            </a:r>
          </a:p>
        </p:txBody>
      </p:sp>
      <p:sp>
        <p:nvSpPr>
          <p:cNvPr id="11" name="Légende encadrée 1 10"/>
          <p:cNvSpPr/>
          <p:nvPr/>
        </p:nvSpPr>
        <p:spPr>
          <a:xfrm>
            <a:off x="9583540" y="3626354"/>
            <a:ext cx="1008587" cy="506106"/>
          </a:xfrm>
          <a:prstGeom prst="borderCallout1">
            <a:avLst>
              <a:gd name="adj1" fmla="val 51544"/>
              <a:gd name="adj2" fmla="val -2165"/>
              <a:gd name="adj3" fmla="val 190484"/>
              <a:gd name="adj4" fmla="val -331408"/>
            </a:avLst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900" dirty="0">
                <a:solidFill>
                  <a:srgbClr val="FF6600"/>
                </a:solidFill>
              </a:rPr>
              <a:t>TRE Réunion (F)</a:t>
            </a:r>
            <a:br>
              <a:rPr lang="fr-FR" sz="900" dirty="0">
                <a:solidFill>
                  <a:srgbClr val="FF6600"/>
                </a:solidFill>
              </a:rPr>
            </a:br>
            <a:r>
              <a:rPr lang="fr-FR" sz="900" dirty="0">
                <a:solidFill>
                  <a:srgbClr val="FF6600"/>
                </a:solidFill>
              </a:rPr>
              <a:t>(20cm)</a:t>
            </a:r>
          </a:p>
        </p:txBody>
      </p:sp>
      <p:sp>
        <p:nvSpPr>
          <p:cNvPr id="16" name="Légende encadrée 1 15"/>
          <p:cNvSpPr/>
          <p:nvPr/>
        </p:nvSpPr>
        <p:spPr>
          <a:xfrm>
            <a:off x="1650999" y="5757187"/>
            <a:ext cx="901706" cy="245411"/>
          </a:xfrm>
          <a:prstGeom prst="borderCallout1">
            <a:avLst>
              <a:gd name="adj1" fmla="val 1946"/>
              <a:gd name="adj2" fmla="val 51752"/>
              <a:gd name="adj3" fmla="val -487071"/>
              <a:gd name="adj4" fmla="val 105700"/>
            </a:avLst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900" dirty="0">
                <a:solidFill>
                  <a:srgbClr val="0000FF"/>
                </a:solidFill>
                <a:latin typeface="Tw Cen MT" charset="0"/>
                <a:ea typeface="ＭＳ Ｐゴシック" charset="0"/>
                <a:cs typeface="Arial" charset="0"/>
              </a:rPr>
              <a:t>TTA (projet)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FF1215-F28D-D640-BE34-111854032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7C3C1CC-DEE2-9141-9C32-88653EF0FE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499" y="2013167"/>
            <a:ext cx="1460500" cy="10414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6BF8172-CDF6-0F42-B1CF-39A4C666C2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92127" y="2062462"/>
            <a:ext cx="14478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674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{469F1BAA-38C4-CC43-BDA8-86D1A2DEFCC7}tf10001057</Template>
  <TotalTime>16922</TotalTime>
  <Words>902</Words>
  <Application>Microsoft Macintosh PowerPoint</Application>
  <PresentationFormat>Grand écran</PresentationFormat>
  <Paragraphs>152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Calibri</vt:lpstr>
      <vt:lpstr>Trebuchet MS</vt:lpstr>
      <vt:lpstr>Tw Cen MT</vt:lpstr>
      <vt:lpstr>Wingdings</vt:lpstr>
      <vt:lpstr>Berlin</vt:lpstr>
      <vt:lpstr>La recherche de contreparties en visible</vt:lpstr>
      <vt:lpstr>Le problème: 1 - la localisation</vt:lpstr>
      <vt:lpstr>Le problème: 2 – La rapidité</vt:lpstr>
      <vt:lpstr>Le problème: 3 – La sensibilité</vt:lpstr>
      <vt:lpstr>Le problème est d’allier rapidité, sensibilité, grand champ et flexibilité!</vt:lpstr>
      <vt:lpstr>Autres questions</vt:lpstr>
      <vt:lpstr>Stratégies de détection en visible</vt:lpstr>
      <vt:lpstr>Autres messagers ++</vt:lpstr>
      <vt:lpstr>Réseau TAROT – Zadko ++</vt:lpstr>
      <vt:lpstr>TAROT, Zadko, et RAMSES (à venir)</vt:lpstr>
      <vt:lpstr>Le réseau TAROT, présent et au delà</vt:lpstr>
      <vt:lpstr>Efficacité du réseau TAROT</vt:lpstr>
      <vt:lpstr>Complémentarité des instruments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recherche de contreparties en visible</dc:title>
  <dc:creator>Microsoft Office User</dc:creator>
  <cp:lastModifiedBy>Microsoft Office User</cp:lastModifiedBy>
  <cp:revision>25</cp:revision>
  <dcterms:created xsi:type="dcterms:W3CDTF">2018-05-24T09:35:58Z</dcterms:created>
  <dcterms:modified xsi:type="dcterms:W3CDTF">2018-06-05T08:58:28Z</dcterms:modified>
</cp:coreProperties>
</file>